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9"/>
    <p:restoredTop sz="94701"/>
  </p:normalViewPr>
  <p:slideViewPr>
    <p:cSldViewPr snapToGrid="0" snapToObjects="1">
      <p:cViewPr varScale="1">
        <p:scale>
          <a:sx n="66" d="100"/>
          <a:sy n="66" d="100"/>
        </p:scale>
        <p:origin x="200" y="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89C68-827A-0C44-8CE8-1A2E2980E5F6}" type="datetimeFigureOut">
              <a:rPr lang="en-US" smtClean="0"/>
              <a:t>2/22/16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D3A8B-F34D-894C-A18A-99BAC4A35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064A43-BFCD-4145-812B-8B5DCFEFF9B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050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cs typeface="+mn-cs"/>
              </a:rPr>
              <a:t>Figure 8.7a Cell reproduction: A dance of the chromosomes. (Part 1)</a:t>
            </a:r>
          </a:p>
        </p:txBody>
      </p:sp>
    </p:spTree>
    <p:extLst>
      <p:ext uri="{BB962C8B-B14F-4D97-AF65-F5344CB8AC3E}">
        <p14:creationId xmlns:p14="http://schemas.microsoft.com/office/powerpoint/2010/main" val="865567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D8DADA-BA00-F349-815C-E60A59EF11E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0608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cs typeface="+mn-cs"/>
              </a:rPr>
              <a:t>Figure 8.7b Cell reproduction: A dance of the chromosomes. (Part 2)</a:t>
            </a:r>
          </a:p>
        </p:txBody>
      </p:sp>
    </p:spTree>
    <p:extLst>
      <p:ext uri="{BB962C8B-B14F-4D97-AF65-F5344CB8AC3E}">
        <p14:creationId xmlns:p14="http://schemas.microsoft.com/office/powerpoint/2010/main" val="97885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9505FC-E432-994C-8684-5AF6BC6C3AC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cs typeface="+mn-cs"/>
              </a:rPr>
              <a:t>Figure 8.7bb Cell reproduction: A dance of the chromosomes. (Part 2)</a:t>
            </a:r>
          </a:p>
        </p:txBody>
      </p:sp>
    </p:spTree>
    <p:extLst>
      <p:ext uri="{BB962C8B-B14F-4D97-AF65-F5344CB8AC3E}">
        <p14:creationId xmlns:p14="http://schemas.microsoft.com/office/powerpoint/2010/main" val="747098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DE50E8-534D-514A-B194-639A6612FC0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20627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627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cs typeface="+mn-cs"/>
              </a:rPr>
              <a:t>Figure 8.7ac Cell reproduction: A dance of the chromosomes. (Part 1)</a:t>
            </a:r>
          </a:p>
        </p:txBody>
      </p:sp>
    </p:spTree>
    <p:extLst>
      <p:ext uri="{BB962C8B-B14F-4D97-AF65-F5344CB8AC3E}">
        <p14:creationId xmlns:p14="http://schemas.microsoft.com/office/powerpoint/2010/main" val="2119779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830EAD-E1E2-FE4F-8437-8B37E04FA1E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21651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65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cs typeface="+mn-cs"/>
              </a:rPr>
              <a:t>Figure 8.7bd Cell reproduction: A dance of the chromosomes. (Part 2)</a:t>
            </a:r>
          </a:p>
        </p:txBody>
      </p:sp>
    </p:spTree>
    <p:extLst>
      <p:ext uri="{BB962C8B-B14F-4D97-AF65-F5344CB8AC3E}">
        <p14:creationId xmlns:p14="http://schemas.microsoft.com/office/powerpoint/2010/main" val="112672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5D9C35-9466-964A-A224-7EB1A681D79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214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cs typeface="+mn-cs"/>
              </a:rPr>
              <a:t>Figure 8.7bc Cell reproduction: A dance of the chromosomes. (Part 2)</a:t>
            </a:r>
          </a:p>
        </p:txBody>
      </p:sp>
    </p:spTree>
    <p:extLst>
      <p:ext uri="{BB962C8B-B14F-4D97-AF65-F5344CB8AC3E}">
        <p14:creationId xmlns:p14="http://schemas.microsoft.com/office/powerpoint/2010/main" val="1085836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AEA4E5-AFFC-FA4B-9F30-FC1DA17DD22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208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  <a:cs typeface="+mn-cs"/>
              </a:rPr>
              <a:t>Figure 8.7ad Cell reproduction: A dance of the chromosomes. (Part 1)</a:t>
            </a:r>
          </a:p>
        </p:txBody>
      </p:sp>
    </p:spTree>
    <p:extLst>
      <p:ext uri="{BB962C8B-B14F-4D97-AF65-F5344CB8AC3E}">
        <p14:creationId xmlns:p14="http://schemas.microsoft.com/office/powerpoint/2010/main" val="110356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403D-0862-104E-9D58-30A15243E8E7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73E9-BBE9-8E4E-BB27-982DA442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4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403D-0862-104E-9D58-30A15243E8E7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73E9-BBE9-8E4E-BB27-982DA442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0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403D-0862-104E-9D58-30A15243E8E7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73E9-BBE9-8E4E-BB27-982DA442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3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403D-0862-104E-9D58-30A15243E8E7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73E9-BBE9-8E4E-BB27-982DA442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5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403D-0862-104E-9D58-30A15243E8E7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73E9-BBE9-8E4E-BB27-982DA442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9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403D-0862-104E-9D58-30A15243E8E7}" type="datetimeFigureOut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73E9-BBE9-8E4E-BB27-982DA442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9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403D-0862-104E-9D58-30A15243E8E7}" type="datetimeFigureOut">
              <a:rPr lang="en-US" smtClean="0"/>
              <a:t>2/22/16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73E9-BBE9-8E4E-BB27-982DA442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6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403D-0862-104E-9D58-30A15243E8E7}" type="datetimeFigureOut">
              <a:rPr lang="en-US" smtClean="0"/>
              <a:t>2/22/16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73E9-BBE9-8E4E-BB27-982DA442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1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403D-0862-104E-9D58-30A15243E8E7}" type="datetimeFigureOut">
              <a:rPr lang="en-US" smtClean="0"/>
              <a:t>2/22/16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73E9-BBE9-8E4E-BB27-982DA442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403D-0862-104E-9D58-30A15243E8E7}" type="datetimeFigureOut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73E9-BBE9-8E4E-BB27-982DA442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0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403D-0862-104E-9D58-30A15243E8E7}" type="datetimeFigureOut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73E9-BBE9-8E4E-BB27-982DA442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5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7403D-0862-104E-9D58-30A15243E8E7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73E9-BBE9-8E4E-BB27-982DA4420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4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46532" y="130241"/>
            <a:ext cx="8808198" cy="6609728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dirty="0" smtClean="0">
                <a:solidFill>
                  <a:srgbClr val="000000"/>
                </a:solidFill>
                <a:latin typeface="Times New Roman" charset="0"/>
              </a:rPr>
              <a:t>Ready to Practice </a:t>
            </a:r>
            <a:br>
              <a:rPr lang="en-US" sz="13800" dirty="0" smtClean="0">
                <a:solidFill>
                  <a:srgbClr val="000000"/>
                </a:solidFill>
                <a:latin typeface="Times New Roman" charset="0"/>
              </a:rPr>
            </a:br>
            <a:r>
              <a:rPr lang="en-US" sz="7200" dirty="0" smtClean="0">
                <a:solidFill>
                  <a:srgbClr val="000000"/>
                </a:solidFill>
                <a:latin typeface="Times New Roman" charset="0"/>
              </a:rPr>
              <a:t>The Phases of Mitosis? </a:t>
            </a:r>
            <a:endParaRPr lang="en-US" sz="138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1B18-6CE9-AC46-9E7D-985E6121AB29}" type="datetime1">
              <a:rPr lang="en-US" smtClean="0"/>
              <a:t>2/22/16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 descr="08_07a_Mitosi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69850"/>
            <a:ext cx="8548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605" name="Text Box 5"/>
          <p:cNvSpPr txBox="1">
            <a:spLocks noChangeArrowheads="1"/>
          </p:cNvSpPr>
          <p:nvPr/>
        </p:nvSpPr>
        <p:spPr bwMode="auto">
          <a:xfrm>
            <a:off x="514350" y="3249613"/>
            <a:ext cx="11017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2000" b="1">
                <a:cs typeface="+mn-cs"/>
              </a:rPr>
              <a:t>Nuclear</a:t>
            </a:r>
          </a:p>
          <a:p>
            <a:pPr algn="l">
              <a:defRPr/>
            </a:pPr>
            <a:r>
              <a:rPr lang="en-US" sz="2000" b="1">
                <a:cs typeface="+mn-cs"/>
              </a:rPr>
              <a:t>envelope</a:t>
            </a:r>
          </a:p>
        </p:txBody>
      </p:sp>
      <p:sp>
        <p:nvSpPr>
          <p:cNvPr id="1049606" name="Text Box 6"/>
          <p:cNvSpPr txBox="1">
            <a:spLocks noChangeArrowheads="1"/>
          </p:cNvSpPr>
          <p:nvPr/>
        </p:nvSpPr>
        <p:spPr bwMode="auto">
          <a:xfrm rot="16200000">
            <a:off x="233363" y="6245225"/>
            <a:ext cx="2857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1000" b="1">
                <a:ea typeface="ヒラギノ角ゴ Pro W3" charset="0"/>
                <a:cs typeface="ヒラギノ角ゴ Pro W3" charset="0"/>
              </a:rPr>
              <a:t>LM</a:t>
            </a:r>
          </a:p>
        </p:txBody>
      </p:sp>
      <p:sp>
        <p:nvSpPr>
          <p:cNvPr id="1049607" name="Text Box 7"/>
          <p:cNvSpPr txBox="1">
            <a:spLocks noChangeArrowheads="1"/>
          </p:cNvSpPr>
          <p:nvPr/>
        </p:nvSpPr>
        <p:spPr bwMode="auto">
          <a:xfrm>
            <a:off x="1790700" y="3251200"/>
            <a:ext cx="13081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2000" b="1">
                <a:cs typeface="+mn-cs"/>
              </a:rPr>
              <a:t>Plasma</a:t>
            </a:r>
          </a:p>
          <a:p>
            <a:pPr algn="l">
              <a:defRPr/>
            </a:pPr>
            <a:r>
              <a:rPr lang="en-US" sz="2000" b="1">
                <a:cs typeface="+mn-cs"/>
              </a:rPr>
              <a:t>membrane</a:t>
            </a:r>
          </a:p>
        </p:txBody>
      </p:sp>
      <p:sp>
        <p:nvSpPr>
          <p:cNvPr id="1049608" name="Line 8"/>
          <p:cNvSpPr>
            <a:spLocks noChangeShapeType="1"/>
          </p:cNvSpPr>
          <p:nvPr/>
        </p:nvSpPr>
        <p:spPr bwMode="auto">
          <a:xfrm flipV="1">
            <a:off x="1203325" y="2763838"/>
            <a:ext cx="312738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3" tIns="45712" rIns="91423" bIns="45712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9609" name="Line 9"/>
          <p:cNvSpPr>
            <a:spLocks noChangeShapeType="1"/>
          </p:cNvSpPr>
          <p:nvPr/>
        </p:nvSpPr>
        <p:spPr bwMode="auto">
          <a:xfrm flipH="1" flipV="1">
            <a:off x="2130425" y="2919413"/>
            <a:ext cx="182563" cy="373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3" tIns="45712" rIns="91423" bIns="45712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9610" name="Text Box 10"/>
          <p:cNvSpPr txBox="1">
            <a:spLocks noChangeArrowheads="1"/>
          </p:cNvSpPr>
          <p:nvPr/>
        </p:nvSpPr>
        <p:spPr bwMode="auto">
          <a:xfrm>
            <a:off x="3317875" y="3244850"/>
            <a:ext cx="3043238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2000" b="1">
                <a:cs typeface="+mn-cs"/>
              </a:rPr>
              <a:t>Chromosome, consisting</a:t>
            </a:r>
          </a:p>
          <a:p>
            <a:pPr algn="l">
              <a:defRPr/>
            </a:pPr>
            <a:r>
              <a:rPr lang="en-US" sz="2000" b="1">
                <a:cs typeface="+mn-cs"/>
              </a:rPr>
              <a:t>of two sister chromatids</a:t>
            </a:r>
          </a:p>
        </p:txBody>
      </p:sp>
      <p:sp>
        <p:nvSpPr>
          <p:cNvPr id="1049611" name="Line 11"/>
          <p:cNvSpPr>
            <a:spLocks noChangeShapeType="1"/>
          </p:cNvSpPr>
          <p:nvPr/>
        </p:nvSpPr>
        <p:spPr bwMode="auto">
          <a:xfrm flipV="1">
            <a:off x="3894138" y="2538413"/>
            <a:ext cx="644525" cy="774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3" tIns="45712" rIns="91423" bIns="45712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9612" name="Text Box 12"/>
          <p:cNvSpPr txBox="1">
            <a:spLocks noChangeArrowheads="1"/>
          </p:cNvSpPr>
          <p:nvPr/>
        </p:nvSpPr>
        <p:spPr bwMode="auto">
          <a:xfrm>
            <a:off x="6700838" y="3249613"/>
            <a:ext cx="16033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2000" b="1">
                <a:cs typeface="+mn-cs"/>
              </a:rPr>
              <a:t>Spindle </a:t>
            </a:r>
          </a:p>
          <a:p>
            <a:pPr algn="l">
              <a:defRPr/>
            </a:pPr>
            <a:r>
              <a:rPr lang="en-US" sz="2000" b="1">
                <a:cs typeface="+mn-cs"/>
              </a:rPr>
              <a:t>microtubules</a:t>
            </a:r>
          </a:p>
        </p:txBody>
      </p:sp>
      <p:sp>
        <p:nvSpPr>
          <p:cNvPr id="1049613" name="Line 13"/>
          <p:cNvSpPr>
            <a:spLocks noChangeShapeType="1"/>
          </p:cNvSpPr>
          <p:nvPr/>
        </p:nvSpPr>
        <p:spPr bwMode="auto">
          <a:xfrm flipV="1">
            <a:off x="6892925" y="2484438"/>
            <a:ext cx="66675" cy="749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3" tIns="45712" rIns="91423" bIns="45712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9614" name="Line 14"/>
          <p:cNvSpPr>
            <a:spLocks noChangeShapeType="1"/>
          </p:cNvSpPr>
          <p:nvPr/>
        </p:nvSpPr>
        <p:spPr bwMode="auto">
          <a:xfrm flipV="1">
            <a:off x="6889750" y="2789238"/>
            <a:ext cx="298450" cy="447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3" tIns="45712" rIns="91423" bIns="45712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9615" name="Text Box 15"/>
          <p:cNvSpPr txBox="1">
            <a:spLocks noChangeArrowheads="1"/>
          </p:cNvSpPr>
          <p:nvPr/>
        </p:nvSpPr>
        <p:spPr bwMode="auto">
          <a:xfrm>
            <a:off x="6710363" y="449263"/>
            <a:ext cx="20859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2000" b="1">
                <a:cs typeface="+mn-cs"/>
              </a:rPr>
              <a:t>Fragments of </a:t>
            </a:r>
          </a:p>
          <a:p>
            <a:pPr algn="l">
              <a:defRPr/>
            </a:pPr>
            <a:r>
              <a:rPr lang="en-US" sz="2000" b="1">
                <a:cs typeface="+mn-cs"/>
              </a:rPr>
              <a:t>nuclear envelope</a:t>
            </a:r>
          </a:p>
        </p:txBody>
      </p:sp>
      <p:sp>
        <p:nvSpPr>
          <p:cNvPr id="1049616" name="Line 16"/>
          <p:cNvSpPr>
            <a:spLocks noChangeShapeType="1"/>
          </p:cNvSpPr>
          <p:nvPr/>
        </p:nvSpPr>
        <p:spPr bwMode="auto">
          <a:xfrm>
            <a:off x="7000875" y="1057275"/>
            <a:ext cx="73025" cy="78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3" tIns="45712" rIns="91423" bIns="45712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9617" name="Line 17"/>
          <p:cNvSpPr>
            <a:spLocks noChangeShapeType="1"/>
          </p:cNvSpPr>
          <p:nvPr/>
        </p:nvSpPr>
        <p:spPr bwMode="auto">
          <a:xfrm>
            <a:off x="7000875" y="1063625"/>
            <a:ext cx="317500" cy="603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3" tIns="45712" rIns="91423" bIns="45712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9618" name="Text Box 18"/>
          <p:cNvSpPr txBox="1">
            <a:spLocks noChangeArrowheads="1"/>
          </p:cNvSpPr>
          <p:nvPr/>
        </p:nvSpPr>
        <p:spPr bwMode="auto">
          <a:xfrm>
            <a:off x="4970463" y="685800"/>
            <a:ext cx="15811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2000" b="1">
                <a:cs typeface="+mn-cs"/>
              </a:rPr>
              <a:t>Centrosome</a:t>
            </a:r>
          </a:p>
        </p:txBody>
      </p:sp>
      <p:sp>
        <p:nvSpPr>
          <p:cNvPr id="1049619" name="Text Box 19"/>
          <p:cNvSpPr txBox="1">
            <a:spLocks noChangeArrowheads="1"/>
          </p:cNvSpPr>
          <p:nvPr/>
        </p:nvSpPr>
        <p:spPr bwMode="auto">
          <a:xfrm>
            <a:off x="5119688" y="1176338"/>
            <a:ext cx="14668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2000" b="1">
                <a:cs typeface="+mn-cs"/>
              </a:rPr>
              <a:t>Centromere</a:t>
            </a:r>
          </a:p>
        </p:txBody>
      </p:sp>
      <p:sp>
        <p:nvSpPr>
          <p:cNvPr id="1049620" name="Line 20"/>
          <p:cNvSpPr>
            <a:spLocks noChangeShapeType="1"/>
          </p:cNvSpPr>
          <p:nvPr/>
        </p:nvSpPr>
        <p:spPr bwMode="auto">
          <a:xfrm flipH="1">
            <a:off x="4953000" y="1465263"/>
            <a:ext cx="269875" cy="65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3" tIns="45712" rIns="91423" bIns="45712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9621" name="Line 21"/>
          <p:cNvSpPr>
            <a:spLocks noChangeShapeType="1"/>
          </p:cNvSpPr>
          <p:nvPr/>
        </p:nvSpPr>
        <p:spPr bwMode="auto">
          <a:xfrm flipH="1">
            <a:off x="4803775" y="989013"/>
            <a:ext cx="261938" cy="582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3" tIns="45712" rIns="91423" bIns="45712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9622" name="Line 22"/>
          <p:cNvSpPr>
            <a:spLocks noChangeShapeType="1"/>
          </p:cNvSpPr>
          <p:nvPr/>
        </p:nvSpPr>
        <p:spPr bwMode="auto">
          <a:xfrm>
            <a:off x="3886200" y="1076325"/>
            <a:ext cx="368300" cy="561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3" tIns="45712" rIns="91423" bIns="45712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9623" name="Text Box 23"/>
          <p:cNvSpPr txBox="1">
            <a:spLocks noChangeArrowheads="1"/>
          </p:cNvSpPr>
          <p:nvPr/>
        </p:nvSpPr>
        <p:spPr bwMode="auto">
          <a:xfrm>
            <a:off x="3319463" y="452438"/>
            <a:ext cx="15192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2000" b="1">
                <a:cs typeface="+mn-cs"/>
              </a:rPr>
              <a:t>Early mitotic </a:t>
            </a:r>
          </a:p>
          <a:p>
            <a:pPr algn="l">
              <a:defRPr/>
            </a:pPr>
            <a:r>
              <a:rPr lang="en-US" sz="2000" b="1">
                <a:cs typeface="+mn-cs"/>
              </a:rPr>
              <a:t>spindle</a:t>
            </a:r>
          </a:p>
        </p:txBody>
      </p:sp>
      <p:sp>
        <p:nvSpPr>
          <p:cNvPr id="1049624" name="Text Box 24"/>
          <p:cNvSpPr txBox="1">
            <a:spLocks noChangeArrowheads="1"/>
          </p:cNvSpPr>
          <p:nvPr/>
        </p:nvSpPr>
        <p:spPr bwMode="auto">
          <a:xfrm>
            <a:off x="514350" y="457200"/>
            <a:ext cx="2532063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2000" b="1">
                <a:cs typeface="+mn-cs"/>
              </a:rPr>
              <a:t>Centrosomes </a:t>
            </a:r>
          </a:p>
          <a:p>
            <a:pPr algn="l">
              <a:defRPr/>
            </a:pPr>
            <a:r>
              <a:rPr lang="en-US" sz="2000" b="1">
                <a:cs typeface="+mn-cs"/>
              </a:rPr>
              <a:t>(with centriole pairs)</a:t>
            </a:r>
          </a:p>
        </p:txBody>
      </p:sp>
      <p:sp>
        <p:nvSpPr>
          <p:cNvPr id="1049625" name="Text Box 25"/>
          <p:cNvSpPr txBox="1">
            <a:spLocks noChangeArrowheads="1"/>
          </p:cNvSpPr>
          <p:nvPr/>
        </p:nvSpPr>
        <p:spPr bwMode="auto">
          <a:xfrm>
            <a:off x="1978025" y="1095375"/>
            <a:ext cx="1131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1800" b="1">
                <a:cs typeface="+mn-cs"/>
              </a:rPr>
              <a:t>Chromatin</a:t>
            </a:r>
          </a:p>
        </p:txBody>
      </p:sp>
      <p:sp>
        <p:nvSpPr>
          <p:cNvPr id="1049626" name="Line 26"/>
          <p:cNvSpPr>
            <a:spLocks noChangeShapeType="1"/>
          </p:cNvSpPr>
          <p:nvPr/>
        </p:nvSpPr>
        <p:spPr bwMode="auto">
          <a:xfrm flipH="1">
            <a:off x="1900238" y="1358900"/>
            <a:ext cx="228600" cy="630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3" tIns="45712" rIns="91423" bIns="45712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9627" name="Line 27"/>
          <p:cNvSpPr>
            <a:spLocks noChangeShapeType="1"/>
          </p:cNvSpPr>
          <p:nvPr/>
        </p:nvSpPr>
        <p:spPr bwMode="auto">
          <a:xfrm>
            <a:off x="1535113" y="1019175"/>
            <a:ext cx="215900" cy="528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3" tIns="45712" rIns="91423" bIns="45712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9628" name="Line 28"/>
          <p:cNvSpPr>
            <a:spLocks noChangeShapeType="1"/>
          </p:cNvSpPr>
          <p:nvPr/>
        </p:nvSpPr>
        <p:spPr bwMode="auto">
          <a:xfrm>
            <a:off x="1543050" y="1022350"/>
            <a:ext cx="38100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3" tIns="45712" rIns="91423" bIns="45712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9629" name="Text Box 29"/>
          <p:cNvSpPr txBox="1">
            <a:spLocks noChangeArrowheads="1"/>
          </p:cNvSpPr>
          <p:nvPr/>
        </p:nvSpPr>
        <p:spPr bwMode="auto">
          <a:xfrm>
            <a:off x="5326063" y="101600"/>
            <a:ext cx="14351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PROPHASE</a:t>
            </a:r>
          </a:p>
        </p:txBody>
      </p:sp>
      <p:sp>
        <p:nvSpPr>
          <p:cNvPr id="1049630" name="Text Box 30"/>
          <p:cNvSpPr txBox="1">
            <a:spLocks noChangeArrowheads="1"/>
          </p:cNvSpPr>
          <p:nvPr/>
        </p:nvSpPr>
        <p:spPr bwMode="auto">
          <a:xfrm>
            <a:off x="982663" y="101600"/>
            <a:ext cx="164465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INTERPHASE</a:t>
            </a:r>
          </a:p>
        </p:txBody>
      </p:sp>
      <p:sp>
        <p:nvSpPr>
          <p:cNvPr id="1049602" name="Rectangle 2"/>
          <p:cNvSpPr>
            <a:spLocks noChangeArrowheads="1"/>
          </p:cNvSpPr>
          <p:nvPr/>
        </p:nvSpPr>
        <p:spPr bwMode="auto">
          <a:xfrm>
            <a:off x="7443788" y="6462713"/>
            <a:ext cx="15240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58" tIns="46029" rIns="92058" bIns="46029" anchor="ctr">
            <a:spAutoFit/>
          </a:bodyPr>
          <a:lstStyle/>
          <a:p>
            <a:pPr>
              <a:defRPr/>
            </a:pPr>
            <a:r>
              <a:rPr lang="en-US" sz="1500">
                <a:cs typeface="+mn-cs"/>
              </a:rPr>
              <a:t>Figure 8.7.a</a:t>
            </a:r>
            <a:endParaRPr lang="en-US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E354-1EAC-AE4A-94AE-B862F1029F60}" type="datetime1">
              <a:rPr lang="en-US" smtClean="0"/>
              <a:t>2/22/16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4" descr="08_07b_Mitosi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80963"/>
            <a:ext cx="8548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9845" name="Text Box 5"/>
          <p:cNvSpPr txBox="1">
            <a:spLocks noChangeArrowheads="1"/>
          </p:cNvSpPr>
          <p:nvPr/>
        </p:nvSpPr>
        <p:spPr bwMode="auto">
          <a:xfrm>
            <a:off x="4086225" y="130175"/>
            <a:ext cx="9525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1300" b="1">
                <a:solidFill>
                  <a:schemeClr val="bg1"/>
                </a:solidFill>
                <a:cs typeface="+mn-cs"/>
              </a:rPr>
              <a:t>ANAPHASE</a:t>
            </a:r>
          </a:p>
        </p:txBody>
      </p:sp>
      <p:sp>
        <p:nvSpPr>
          <p:cNvPr id="1059846" name="Text Box 6"/>
          <p:cNvSpPr txBox="1">
            <a:spLocks noChangeArrowheads="1"/>
          </p:cNvSpPr>
          <p:nvPr/>
        </p:nvSpPr>
        <p:spPr bwMode="auto">
          <a:xfrm>
            <a:off x="1138238" y="127000"/>
            <a:ext cx="104775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1300" b="1">
                <a:solidFill>
                  <a:schemeClr val="bg1"/>
                </a:solidFill>
                <a:cs typeface="+mn-cs"/>
              </a:rPr>
              <a:t>METAPHASE</a:t>
            </a:r>
          </a:p>
        </p:txBody>
      </p:sp>
      <p:sp>
        <p:nvSpPr>
          <p:cNvPr id="1059847" name="Text Box 7"/>
          <p:cNvSpPr txBox="1">
            <a:spLocks noChangeArrowheads="1"/>
          </p:cNvSpPr>
          <p:nvPr/>
        </p:nvSpPr>
        <p:spPr bwMode="auto">
          <a:xfrm>
            <a:off x="6154738" y="131763"/>
            <a:ext cx="27146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1300" b="1">
                <a:solidFill>
                  <a:schemeClr val="bg1"/>
                </a:solidFill>
                <a:cs typeface="+mn-cs"/>
              </a:rPr>
              <a:t>TELOPHASE AND CYTOKINESIS</a:t>
            </a:r>
          </a:p>
        </p:txBody>
      </p:sp>
      <p:sp>
        <p:nvSpPr>
          <p:cNvPr id="1059848" name="Text Box 8"/>
          <p:cNvSpPr txBox="1">
            <a:spLocks noChangeArrowheads="1"/>
          </p:cNvSpPr>
          <p:nvPr/>
        </p:nvSpPr>
        <p:spPr bwMode="auto">
          <a:xfrm>
            <a:off x="709613" y="3116263"/>
            <a:ext cx="914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2000" b="1">
                <a:cs typeface="+mn-cs"/>
              </a:rPr>
              <a:t>Spindle </a:t>
            </a:r>
          </a:p>
        </p:txBody>
      </p:sp>
      <p:sp>
        <p:nvSpPr>
          <p:cNvPr id="1059849" name="Line 9"/>
          <p:cNvSpPr>
            <a:spLocks noChangeShapeType="1"/>
          </p:cNvSpPr>
          <p:nvPr/>
        </p:nvSpPr>
        <p:spPr bwMode="auto">
          <a:xfrm flipV="1">
            <a:off x="1139825" y="2706688"/>
            <a:ext cx="387350" cy="454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3" tIns="45712" rIns="91423" bIns="45712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59850" name="Text Box 10"/>
          <p:cNvSpPr txBox="1">
            <a:spLocks noChangeArrowheads="1"/>
          </p:cNvSpPr>
          <p:nvPr/>
        </p:nvSpPr>
        <p:spPr bwMode="auto">
          <a:xfrm>
            <a:off x="3322638" y="3111500"/>
            <a:ext cx="17811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2000" b="1">
                <a:cs typeface="+mn-cs"/>
              </a:rPr>
              <a:t>Daughter</a:t>
            </a:r>
          </a:p>
          <a:p>
            <a:pPr algn="l">
              <a:defRPr/>
            </a:pPr>
            <a:r>
              <a:rPr lang="en-US" sz="2000" b="1">
                <a:cs typeface="+mn-cs"/>
              </a:rPr>
              <a:t>chromosomes </a:t>
            </a:r>
          </a:p>
        </p:txBody>
      </p:sp>
      <p:sp>
        <p:nvSpPr>
          <p:cNvPr id="1059851" name="Line 11"/>
          <p:cNvSpPr>
            <a:spLocks noChangeShapeType="1"/>
          </p:cNvSpPr>
          <p:nvPr/>
        </p:nvSpPr>
        <p:spPr bwMode="auto">
          <a:xfrm flipV="1">
            <a:off x="4257675" y="2806700"/>
            <a:ext cx="536575" cy="347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3" tIns="45712" rIns="91423" bIns="45712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59852" name="Line 12"/>
          <p:cNvSpPr>
            <a:spLocks noChangeShapeType="1"/>
          </p:cNvSpPr>
          <p:nvPr/>
        </p:nvSpPr>
        <p:spPr bwMode="auto">
          <a:xfrm flipV="1">
            <a:off x="4265613" y="2794000"/>
            <a:ext cx="134937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3" tIns="45712" rIns="91423" bIns="45712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59853" name="Text Box 13"/>
          <p:cNvSpPr txBox="1">
            <a:spLocks noChangeArrowheads="1"/>
          </p:cNvSpPr>
          <p:nvPr/>
        </p:nvSpPr>
        <p:spPr bwMode="auto">
          <a:xfrm>
            <a:off x="7612063" y="508000"/>
            <a:ext cx="1120775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2000" b="1">
                <a:cs typeface="+mn-cs"/>
              </a:rPr>
              <a:t>Cleavage</a:t>
            </a:r>
          </a:p>
          <a:p>
            <a:pPr algn="l">
              <a:defRPr/>
            </a:pPr>
            <a:r>
              <a:rPr lang="en-US" sz="2000" b="1">
                <a:cs typeface="+mn-cs"/>
              </a:rPr>
              <a:t>furrow </a:t>
            </a:r>
          </a:p>
        </p:txBody>
      </p:sp>
      <p:sp>
        <p:nvSpPr>
          <p:cNvPr id="1059854" name="Line 14"/>
          <p:cNvSpPr>
            <a:spLocks noChangeShapeType="1"/>
          </p:cNvSpPr>
          <p:nvPr/>
        </p:nvSpPr>
        <p:spPr bwMode="auto">
          <a:xfrm>
            <a:off x="6864350" y="1443038"/>
            <a:ext cx="257175" cy="4302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3" tIns="45712" rIns="91423" bIns="45712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59855" name="Line 15"/>
          <p:cNvSpPr>
            <a:spLocks noChangeShapeType="1"/>
          </p:cNvSpPr>
          <p:nvPr/>
        </p:nvSpPr>
        <p:spPr bwMode="auto">
          <a:xfrm flipH="1">
            <a:off x="7404100" y="1112838"/>
            <a:ext cx="279400" cy="484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3" tIns="45712" rIns="91423" bIns="45712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59856" name="Text Box 16"/>
          <p:cNvSpPr txBox="1">
            <a:spLocks noChangeArrowheads="1"/>
          </p:cNvSpPr>
          <p:nvPr/>
        </p:nvSpPr>
        <p:spPr bwMode="auto">
          <a:xfrm>
            <a:off x="6157913" y="552450"/>
            <a:ext cx="11049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2000" b="1">
                <a:cs typeface="+mn-cs"/>
              </a:rPr>
              <a:t>Nuclear</a:t>
            </a:r>
          </a:p>
          <a:p>
            <a:pPr algn="l">
              <a:defRPr/>
            </a:pPr>
            <a:r>
              <a:rPr lang="en-US" sz="2000" b="1">
                <a:cs typeface="+mn-cs"/>
              </a:rPr>
              <a:t>envelope</a:t>
            </a:r>
          </a:p>
          <a:p>
            <a:pPr algn="l">
              <a:defRPr/>
            </a:pPr>
            <a:r>
              <a:rPr lang="en-US" sz="2000" b="1">
                <a:cs typeface="+mn-cs"/>
              </a:rPr>
              <a:t>forming </a:t>
            </a:r>
          </a:p>
        </p:txBody>
      </p:sp>
      <p:sp>
        <p:nvSpPr>
          <p:cNvPr id="1059842" name="Rectangle 2"/>
          <p:cNvSpPr>
            <a:spLocks noChangeArrowheads="1"/>
          </p:cNvSpPr>
          <p:nvPr/>
        </p:nvSpPr>
        <p:spPr bwMode="auto">
          <a:xfrm>
            <a:off x="7399338" y="6462713"/>
            <a:ext cx="15240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58" tIns="46029" rIns="92058" bIns="46029" anchor="ctr">
            <a:spAutoFit/>
          </a:bodyPr>
          <a:lstStyle/>
          <a:p>
            <a:pPr>
              <a:defRPr/>
            </a:pPr>
            <a:r>
              <a:rPr lang="en-US" sz="1500">
                <a:cs typeface="+mn-cs"/>
              </a:rPr>
              <a:t>Figure 8.7b</a:t>
            </a:r>
            <a:endParaRPr lang="en-US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1F07-B468-0E49-806A-8D0344AF0DD8}" type="datetime1">
              <a:rPr lang="en-US" smtClean="0"/>
              <a:t>2/22/16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3" name="Picture 3" descr="08_07bbMetaphas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86" y="114300"/>
            <a:ext cx="8548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3775075" y="114300"/>
            <a:ext cx="1677988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2000" b="1">
                <a:cs typeface="+mn-cs"/>
              </a:rPr>
              <a:t>METAPHASE</a:t>
            </a:r>
          </a:p>
        </p:txBody>
      </p:sp>
      <p:sp>
        <p:nvSpPr>
          <p:cNvPr id="1211394" name="Rectangle 2"/>
          <p:cNvSpPr>
            <a:spLocks noChangeArrowheads="1"/>
          </p:cNvSpPr>
          <p:nvPr/>
        </p:nvSpPr>
        <p:spPr bwMode="auto">
          <a:xfrm>
            <a:off x="7499350" y="6462713"/>
            <a:ext cx="15240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58" tIns="46029" rIns="92058" bIns="46029" anchor="ctr">
            <a:spAutoFit/>
          </a:bodyPr>
          <a:lstStyle/>
          <a:p>
            <a:pPr>
              <a:defRPr/>
            </a:pPr>
            <a:r>
              <a:rPr lang="en-US" sz="1500">
                <a:cs typeface="+mn-cs"/>
              </a:rPr>
              <a:t>Figure 8.7bb</a:t>
            </a:r>
            <a:endParaRPr lang="en-US"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62816" y="-64665"/>
            <a:ext cx="6876384" cy="8382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Practice Exam  Question</a:t>
            </a:r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2" name="Picture 1" descr="Screen Shot 2015-10-03 at 12.09.2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19"/>
            <a:ext cx="2441444" cy="3149318"/>
          </a:xfrm>
          <a:prstGeom prst="rect">
            <a:avLst/>
          </a:prstGeom>
        </p:spPr>
      </p:pic>
      <p:pic>
        <p:nvPicPr>
          <p:cNvPr id="3" name="Picture 2" descr="Screen Shot 2015-10-03 at 12.09.2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3137"/>
            <a:ext cx="2624848" cy="35691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412600" y="114300"/>
            <a:ext cx="2524125" cy="3139321"/>
          </a:xfrm>
          <a:prstGeom prst="rect">
            <a:avLst/>
          </a:prstGeom>
          <a:solidFill>
            <a:srgbClr val="FF6600">
              <a:alpha val="29000"/>
            </a:srgb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B080C-A937-804F-914C-C5F97D3D89CD}" type="datetime1">
              <a:rPr lang="en-US" smtClean="0"/>
              <a:t>2/22/16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4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7" name="Picture 3" descr="08_07acProphas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09" y="50800"/>
            <a:ext cx="8548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5252" name="Text Box 4"/>
          <p:cNvSpPr txBox="1">
            <a:spLocks noChangeArrowheads="1"/>
          </p:cNvSpPr>
          <p:nvPr/>
        </p:nvSpPr>
        <p:spPr bwMode="auto">
          <a:xfrm rot="16200000">
            <a:off x="1309687" y="6315076"/>
            <a:ext cx="20002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1000" b="1">
                <a:ea typeface="ヒラギノ角ゴ Pro W3" charset="0"/>
                <a:cs typeface="ヒラギノ角ゴ Pro W3" charset="0"/>
              </a:rPr>
              <a:t>LM</a:t>
            </a:r>
          </a:p>
        </p:txBody>
      </p:sp>
      <p:sp>
        <p:nvSpPr>
          <p:cNvPr id="1205253" name="Text Box 5"/>
          <p:cNvSpPr txBox="1">
            <a:spLocks noChangeArrowheads="1"/>
          </p:cNvSpPr>
          <p:nvPr/>
        </p:nvSpPr>
        <p:spPr bwMode="auto">
          <a:xfrm>
            <a:off x="3944938" y="144463"/>
            <a:ext cx="14351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2000" b="1">
                <a:cs typeface="+mn-cs"/>
              </a:rPr>
              <a:t>PROPHASE</a:t>
            </a:r>
          </a:p>
        </p:txBody>
      </p:sp>
      <p:sp>
        <p:nvSpPr>
          <p:cNvPr id="1205250" name="Rectangle 2"/>
          <p:cNvSpPr>
            <a:spLocks noChangeArrowheads="1"/>
          </p:cNvSpPr>
          <p:nvPr/>
        </p:nvSpPr>
        <p:spPr bwMode="auto">
          <a:xfrm>
            <a:off x="7543800" y="6462713"/>
            <a:ext cx="15240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58" tIns="46029" rIns="92058" bIns="46029" anchor="ctr">
            <a:spAutoFit/>
          </a:bodyPr>
          <a:lstStyle/>
          <a:p>
            <a:pPr>
              <a:defRPr/>
            </a:pPr>
            <a:r>
              <a:rPr lang="en-US" sz="1500">
                <a:cs typeface="+mn-cs"/>
              </a:rPr>
              <a:t>Figure 8.7.ac</a:t>
            </a:r>
            <a:endParaRPr lang="en-US"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50800"/>
            <a:ext cx="8534400" cy="8382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Practice Exam  Question</a:t>
            </a:r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2" name="Picture 1" descr="Screen Shot 2015-10-03 at 12.05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952500"/>
            <a:ext cx="2095500" cy="2959100"/>
          </a:xfrm>
          <a:prstGeom prst="rect">
            <a:avLst/>
          </a:prstGeom>
        </p:spPr>
      </p:pic>
      <p:pic>
        <p:nvPicPr>
          <p:cNvPr id="3" name="Picture 2" descr="Screen Shot 2015-10-03 at 12.06.0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600"/>
            <a:ext cx="4368800" cy="294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3995677"/>
            <a:ext cx="2524125" cy="2862323"/>
          </a:xfrm>
          <a:prstGeom prst="rect">
            <a:avLst/>
          </a:prstGeom>
          <a:solidFill>
            <a:srgbClr val="FF6600">
              <a:alpha val="29000"/>
            </a:srgb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60-CE3A-0941-9993-CB3728B1A12E}" type="datetime1">
              <a:rPr lang="en-US" smtClean="0"/>
              <a:t>2/22/16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49" name="Picture 3" descr="08_07bdTelephaseCytoki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46" y="50800"/>
            <a:ext cx="8548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5492" name="Text Box 4"/>
          <p:cNvSpPr txBox="1">
            <a:spLocks noChangeArrowheads="1"/>
          </p:cNvSpPr>
          <p:nvPr/>
        </p:nvSpPr>
        <p:spPr bwMode="auto">
          <a:xfrm>
            <a:off x="2622550" y="134938"/>
            <a:ext cx="409575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2000" b="1">
                <a:cs typeface="+mn-cs"/>
              </a:rPr>
              <a:t>TELOPHASE AND CYTOKINESIS</a:t>
            </a:r>
          </a:p>
        </p:txBody>
      </p:sp>
      <p:sp>
        <p:nvSpPr>
          <p:cNvPr id="1215490" name="Rectangle 2"/>
          <p:cNvSpPr>
            <a:spLocks noChangeArrowheads="1"/>
          </p:cNvSpPr>
          <p:nvPr/>
        </p:nvSpPr>
        <p:spPr bwMode="auto">
          <a:xfrm>
            <a:off x="7499350" y="6462713"/>
            <a:ext cx="15240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58" tIns="46029" rIns="92058" bIns="46029" anchor="ctr">
            <a:spAutoFit/>
          </a:bodyPr>
          <a:lstStyle/>
          <a:p>
            <a:pPr>
              <a:defRPr/>
            </a:pPr>
            <a:r>
              <a:rPr lang="en-US" sz="1500">
                <a:cs typeface="+mn-cs"/>
              </a:rPr>
              <a:t>Figure 8.7bd</a:t>
            </a:r>
            <a:endParaRPr lang="en-US"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59712" y="50800"/>
            <a:ext cx="6579488" cy="8382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Practice Exam  Question</a:t>
            </a:r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2" name="Picture 1" descr="Screen Shot 2015-10-03 at 12.11.3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2622550" cy="3570460"/>
          </a:xfrm>
          <a:prstGeom prst="rect">
            <a:avLst/>
          </a:prstGeom>
        </p:spPr>
      </p:pic>
      <p:pic>
        <p:nvPicPr>
          <p:cNvPr id="3" name="Picture 2" descr="Screen Shot 2015-10-03 at 12.11.4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1260"/>
            <a:ext cx="2968965" cy="40646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3621260"/>
            <a:ext cx="2688494" cy="3139321"/>
          </a:xfrm>
          <a:prstGeom prst="rect">
            <a:avLst/>
          </a:prstGeom>
          <a:solidFill>
            <a:srgbClr val="FF6600">
              <a:alpha val="29000"/>
            </a:srgb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2117-DBB8-954B-BB34-29121B44C179}" type="datetime1">
              <a:rPr lang="en-US" smtClean="0"/>
              <a:t>2/22/16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1" name="Picture 3" descr="08_07bcAnaphas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45" y="204788"/>
            <a:ext cx="8548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3444" name="Text Box 4"/>
          <p:cNvSpPr txBox="1">
            <a:spLocks noChangeArrowheads="1"/>
          </p:cNvSpPr>
          <p:nvPr/>
        </p:nvSpPr>
        <p:spPr bwMode="auto">
          <a:xfrm>
            <a:off x="3856038" y="146050"/>
            <a:ext cx="1414462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lnSpc>
                <a:spcPct val="90000"/>
              </a:lnSpc>
              <a:defRPr/>
            </a:pPr>
            <a:r>
              <a:rPr lang="en-US" sz="2000" b="1">
                <a:cs typeface="+mn-cs"/>
              </a:rPr>
              <a:t>ANAPHASE</a:t>
            </a:r>
          </a:p>
        </p:txBody>
      </p:sp>
      <p:sp>
        <p:nvSpPr>
          <p:cNvPr id="1213442" name="Rectangle 2"/>
          <p:cNvSpPr>
            <a:spLocks noChangeArrowheads="1"/>
          </p:cNvSpPr>
          <p:nvPr/>
        </p:nvSpPr>
        <p:spPr bwMode="auto">
          <a:xfrm>
            <a:off x="7488238" y="6462713"/>
            <a:ext cx="15240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58" tIns="46029" rIns="92058" bIns="46029" anchor="ctr">
            <a:spAutoFit/>
          </a:bodyPr>
          <a:lstStyle/>
          <a:p>
            <a:pPr>
              <a:defRPr/>
            </a:pPr>
            <a:r>
              <a:rPr lang="en-US" sz="1500">
                <a:cs typeface="+mn-cs"/>
              </a:rPr>
              <a:t>Figure 8.7bc</a:t>
            </a:r>
            <a:endParaRPr lang="en-US"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41444" y="50800"/>
            <a:ext cx="6397756" cy="8382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Practice Exam  Question</a:t>
            </a:r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6" name="Picture 5" descr="Screen Shot 2015-10-03 at 12.09.2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19"/>
            <a:ext cx="2441444" cy="3149318"/>
          </a:xfrm>
          <a:prstGeom prst="rect">
            <a:avLst/>
          </a:prstGeom>
        </p:spPr>
      </p:pic>
      <p:pic>
        <p:nvPicPr>
          <p:cNvPr id="7" name="Picture 6" descr="Screen Shot 2015-10-03 at 12.09.2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3137"/>
            <a:ext cx="2624848" cy="35691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7679" y="3122165"/>
            <a:ext cx="2524125" cy="3970318"/>
          </a:xfrm>
          <a:prstGeom prst="rect">
            <a:avLst/>
          </a:prstGeom>
          <a:solidFill>
            <a:srgbClr val="FF6600">
              <a:alpha val="29000"/>
            </a:srgb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CE8D-BC2D-1748-963D-4D2A59C1DBED}" type="datetime1">
              <a:rPr lang="en-US" smtClean="0"/>
              <a:t>2/22/16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8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5" name="Picture 3" descr="08_07adProphase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91" y="144463"/>
            <a:ext cx="85486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7300" name="Text Box 4"/>
          <p:cNvSpPr txBox="1">
            <a:spLocks noChangeArrowheads="1"/>
          </p:cNvSpPr>
          <p:nvPr/>
        </p:nvSpPr>
        <p:spPr bwMode="auto">
          <a:xfrm rot="16200000">
            <a:off x="1309687" y="6315076"/>
            <a:ext cx="200025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1000" b="1">
                <a:ea typeface="ヒラギノ角ゴ Pro W3" charset="0"/>
                <a:cs typeface="ヒラギノ角ゴ Pro W3" charset="0"/>
              </a:rPr>
              <a:t>LM</a:t>
            </a:r>
          </a:p>
        </p:txBody>
      </p:sp>
      <p:sp>
        <p:nvSpPr>
          <p:cNvPr id="1207301" name="Text Box 5"/>
          <p:cNvSpPr txBox="1">
            <a:spLocks noChangeArrowheads="1"/>
          </p:cNvSpPr>
          <p:nvPr/>
        </p:nvSpPr>
        <p:spPr bwMode="auto">
          <a:xfrm>
            <a:off x="3944938" y="144463"/>
            <a:ext cx="14351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l">
              <a:defRPr/>
            </a:pPr>
            <a:r>
              <a:rPr lang="en-US" sz="2000" b="1">
                <a:cs typeface="+mn-cs"/>
              </a:rPr>
              <a:t>PROPHASE</a:t>
            </a:r>
          </a:p>
        </p:txBody>
      </p:sp>
      <p:sp>
        <p:nvSpPr>
          <p:cNvPr id="1207298" name="Rectangle 2"/>
          <p:cNvSpPr>
            <a:spLocks noChangeArrowheads="1"/>
          </p:cNvSpPr>
          <p:nvPr/>
        </p:nvSpPr>
        <p:spPr bwMode="auto">
          <a:xfrm>
            <a:off x="7554913" y="6462713"/>
            <a:ext cx="15240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58" tIns="46029" rIns="92058" bIns="46029" anchor="ctr">
            <a:spAutoFit/>
          </a:bodyPr>
          <a:lstStyle/>
          <a:p>
            <a:pPr>
              <a:defRPr/>
            </a:pPr>
            <a:r>
              <a:rPr lang="en-US" sz="1500">
                <a:cs typeface="+mn-cs"/>
              </a:rPr>
              <a:t>Figure 8.7.ad</a:t>
            </a:r>
            <a:endParaRPr lang="en-US"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50800"/>
            <a:ext cx="8534400" cy="8382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Practice Exam  Question</a:t>
            </a:r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2" name="Picture 1" descr="Screen Shot 2015-10-03 at 12.07.5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4330700" cy="2870200"/>
          </a:xfrm>
          <a:prstGeom prst="rect">
            <a:avLst/>
          </a:prstGeom>
        </p:spPr>
      </p:pic>
      <p:pic>
        <p:nvPicPr>
          <p:cNvPr id="3" name="Picture 2" descr="Screen Shot 2015-10-03 at 12.08.1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" y="3986213"/>
            <a:ext cx="21209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6575" y="1010383"/>
            <a:ext cx="2524125" cy="2862323"/>
          </a:xfrm>
          <a:prstGeom prst="rect">
            <a:avLst/>
          </a:prstGeom>
          <a:solidFill>
            <a:srgbClr val="FF6600">
              <a:alpha val="29000"/>
            </a:srgb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73A5-C384-B64C-BB58-D655C5D62F10}" type="datetime1">
              <a:rPr lang="en-US" smtClean="0"/>
              <a:t>2/22/16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206</Words>
  <Application>Microsoft Macintosh PowerPoint</Application>
  <PresentationFormat>On-screen Show (4:3)</PresentationFormat>
  <Paragraphs>119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Times New Roman</vt:lpstr>
      <vt:lpstr>ヒラギノ角ゴ Pro W3</vt:lpstr>
      <vt:lpstr>Arial</vt:lpstr>
      <vt:lpstr>Office Theme</vt:lpstr>
      <vt:lpstr>Ready to Practice  The Phases of Mitosis?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 to Practice  The Phases of Mitosis? </dc:title>
  <dc:creator>Admin</dc:creator>
  <cp:lastModifiedBy>Alexandra Dallara</cp:lastModifiedBy>
  <cp:revision>3</cp:revision>
  <dcterms:created xsi:type="dcterms:W3CDTF">2015-10-03T07:13:54Z</dcterms:created>
  <dcterms:modified xsi:type="dcterms:W3CDTF">2016-02-23T04:39:00Z</dcterms:modified>
</cp:coreProperties>
</file>